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 b="def" i="def"/>
      <a:tcStyle>
        <a:tcBdr/>
        <a:fill>
          <a:solidFill>
            <a:srgbClr val="EB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" name="Shape 26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27" name="Shape 27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2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Shape 136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37" name="Shape 137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3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" name="Shape 45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46" name="Shape 46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47" name="image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40000"/>
              </a:lnSpc>
              <a:buClrTx/>
              <a:buSzTx/>
              <a:buFontTx/>
              <a:buNone/>
              <a:defRPr sz="2200"/>
            </a:lvl1pPr>
            <a:lvl2pPr marL="0" indent="177800">
              <a:lnSpc>
                <a:spcPct val="140000"/>
              </a:lnSpc>
              <a:buClrTx/>
              <a:buSzTx/>
              <a:buFontTx/>
              <a:buNone/>
              <a:defRPr sz="2200"/>
            </a:lvl2pPr>
            <a:lvl3pPr marL="0" indent="355600">
              <a:lnSpc>
                <a:spcPct val="140000"/>
              </a:lnSpc>
              <a:buClrTx/>
              <a:buSzTx/>
              <a:buFontTx/>
              <a:buNone/>
              <a:defRPr sz="2200"/>
            </a:lvl3pPr>
            <a:lvl4pPr marL="0" indent="533400">
              <a:lnSpc>
                <a:spcPct val="140000"/>
              </a:lnSpc>
              <a:buClrTx/>
              <a:buSzTx/>
              <a:buFontTx/>
              <a:buNone/>
              <a:defRPr sz="2200"/>
            </a:lvl4pPr>
            <a:lvl5pPr marL="0" indent="685800">
              <a:lnSpc>
                <a:spcPct val="14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Shape 58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9" name="Shape 59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805666" indent="-553666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1 lin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" name="Shape 71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72" name="Shape 72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73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xfrm>
            <a:off x="178284" y="836612"/>
            <a:ext cx="8785226" cy="431999"/>
          </a:xfrm>
          <a:prstGeom prst="rect">
            <a:avLst/>
          </a:prstGeom>
          <a:solidFill>
            <a:srgbClr val="0057C8"/>
          </a:solidFill>
        </p:spPr>
        <p:txBody>
          <a:bodyPr>
            <a:normAutofit fontScale="100000" lnSpcReduction="0"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63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2159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317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04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body" idx="13"/>
          </p:nvPr>
        </p:nvSpPr>
        <p:spPr>
          <a:xfrm>
            <a:off x="179509" y="1414799"/>
            <a:ext cx="8784978" cy="504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2 lines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Shape 85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86" name="Shape 86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87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179387" y="836612"/>
            <a:ext cx="8784000" cy="756000"/>
          </a:xfrm>
          <a:prstGeom prst="rect">
            <a:avLst/>
          </a:prstGeom>
          <a:solidFill>
            <a:srgbClr val="0057C8"/>
          </a:solidFill>
        </p:spPr>
        <p:txBody>
          <a:bodyPr anchor="ctr">
            <a:normAutofit fontScale="100000" lnSpcReduction="0"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63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2159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317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04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body" idx="13"/>
          </p:nvPr>
        </p:nvSpPr>
        <p:spPr>
          <a:xfrm>
            <a:off x="179509" y="1738800"/>
            <a:ext cx="8784978" cy="4716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" name="Shape 99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00" name="Shape 100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01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" name="Shape 103"/>
          <p:cNvSpPr/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805666" indent="-553666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body" sz="half" idx="13"/>
          </p:nvPr>
        </p:nvSpPr>
        <p:spPr>
          <a:xfrm>
            <a:off x="4715512" y="836712"/>
            <a:ext cx="4248001" cy="56159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Shape 113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14" name="Shape 114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" name="Shape 123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24" name="Shape 124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25" name="image1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>
            <p:ph type="title"/>
          </p:nvPr>
        </p:nvSpPr>
        <p:spPr>
          <a:xfrm>
            <a:off x="179387" y="3045072"/>
            <a:ext cx="8784000" cy="4672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179387" y="3852000"/>
            <a:ext cx="7200901" cy="126957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ClrTx/>
              <a:buSzTx/>
              <a:buFontTx/>
              <a:buNone/>
            </a:lvl1pPr>
            <a:lvl2pPr marL="0" indent="63500">
              <a:buClrTx/>
              <a:buSzTx/>
              <a:buFontTx/>
              <a:buNone/>
            </a:lvl2pPr>
            <a:lvl3pPr marL="0" indent="215900">
              <a:buClrTx/>
              <a:buSzTx/>
              <a:buFontTx/>
              <a:buNone/>
            </a:lvl3pPr>
            <a:lvl4pPr marL="0" indent="317500">
              <a:buClrTx/>
              <a:buSzTx/>
              <a:buFontTx/>
              <a:buNone/>
            </a:lvl4pPr>
            <a:lvl5pPr marL="0" indent="304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jpe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sldNum" sz="quarter" idx="2"/>
          </p:nvPr>
        </p:nvSpPr>
        <p:spPr>
          <a:xfrm>
            <a:off x="168807" y="6597839"/>
            <a:ext cx="249432" cy="2311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" name="Shape 5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2" name="image9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10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6787" y="2146500"/>
              <a:ext cx="8466647" cy="9935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11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949687" y="3525123"/>
              <a:ext cx="6188076" cy="2530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Shape 16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/>
          <a:lstStyle/>
          <a:p>
            <a:pPr/>
            <a:r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254000" marR="0" indent="-74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▌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386249" marR="0" indent="-2624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●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561427" marR="0" indent="-9342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631998" marR="0" indent="-5599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–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742421" marR="0" indent="-185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00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72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44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16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Artificial_neural_network" TargetMode="External"/><Relationship Id="rId3" Type="http://schemas.openxmlformats.org/officeDocument/2006/relationships/image" Target="../media/image1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Shape 149"/>
          <p:cNvSpPr/>
          <p:nvPr>
            <p:ph type="title"/>
          </p:nvPr>
        </p:nvSpPr>
        <p:spPr>
          <a:xfrm>
            <a:off x="179388" y="2420888"/>
            <a:ext cx="8783999" cy="1091424"/>
          </a:xfrm>
          <a:prstGeom prst="rect">
            <a:avLst/>
          </a:prstGeom>
        </p:spPr>
        <p:txBody>
          <a:bodyPr/>
          <a:lstStyle/>
          <a:p>
            <a:pPr defTabSz="896111">
              <a:defRPr sz="2744"/>
            </a:pPr>
            <a:r>
              <a:t>Deep Neural Network and Sequence Models.pptx</a:t>
            </a:r>
            <a:b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107503" y="5949279"/>
            <a:ext cx="2808314" cy="765523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32"/>
            </a:pPr>
            <a:br/>
            <a:r>
              <a:t>HE Huifan</a:t>
            </a:r>
          </a:p>
          <a:p>
            <a:pPr defTabSz="804672">
              <a:spcBef>
                <a:spcPts val="400"/>
              </a:spcBef>
              <a:defRPr sz="880"/>
            </a:pPr>
            <a:r>
              <a:t>NEC Laboratories Singapore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Backward Propagation and Weight Update</a:t>
            </a:r>
          </a:p>
        </p:txBody>
      </p:sp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00" y="916843"/>
            <a:ext cx="7546829" cy="5347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Backward Propagation and Weight Update</a:t>
            </a: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956172"/>
            <a:ext cx="7435799" cy="5116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RNN Overview</a:t>
            </a:r>
          </a:p>
        </p:txBody>
      </p:sp>
      <p:pic>
        <p:nvPicPr>
          <p:cNvPr id="2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5753"/>
            <a:ext cx="9144000" cy="5146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RNN Structure</a:t>
            </a:r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1085039"/>
            <a:ext cx="7408704" cy="4687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RNN Structure</a:t>
            </a:r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85685"/>
            <a:ext cx="9144000" cy="5086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RNN and BPTT</a:t>
            </a: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940770"/>
            <a:ext cx="7977816" cy="5251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Model:RNN and BPTT</a:t>
            </a:r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782689"/>
            <a:ext cx="7897021" cy="5615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Model:Bi-direct RNN</a:t>
            </a:r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" y="1145436"/>
            <a:ext cx="7081280" cy="4841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Model:Bi-direct RNN</a:t>
            </a:r>
          </a:p>
        </p:txBody>
      </p:sp>
      <p:pic>
        <p:nvPicPr>
          <p:cNvPr id="2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3739"/>
            <a:ext cx="9144000" cy="5330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Model:RNN and BPTT</a:t>
            </a:r>
          </a:p>
        </p:txBody>
      </p:sp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782690"/>
            <a:ext cx="7897021" cy="5615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Shape 153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Syllabus</a:t>
            </a:r>
          </a:p>
        </p:txBody>
      </p:sp>
      <p:sp>
        <p:nvSpPr>
          <p:cNvPr id="154" name="Shape 154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567952" y="1196751"/>
            <a:ext cx="4200760" cy="300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Overall of Deep Neural Networks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Recursive Neural Network (RNN)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Long Short-term Memory (LSTM)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Use Cases of Sequence Model  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Model:Image to Text Use Case 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5359"/>
            <a:ext cx="9144000" cy="526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Model:Image to Text Use Case </a:t>
            </a:r>
          </a:p>
        </p:txBody>
      </p:sp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065" y="656164"/>
            <a:ext cx="8666935" cy="5868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</a:t>
            </a:r>
          </a:p>
        </p:txBody>
      </p:sp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691" y="743571"/>
            <a:ext cx="8310618" cy="5061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</a:t>
            </a:r>
          </a:p>
        </p:txBody>
      </p:sp>
      <p:pic>
        <p:nvPicPr>
          <p:cNvPr id="2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827652"/>
            <a:ext cx="8099982" cy="1661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420" y="2733287"/>
            <a:ext cx="8397380" cy="3182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</a:t>
            </a:r>
          </a:p>
        </p:txBody>
      </p:sp>
      <p:pic>
        <p:nvPicPr>
          <p:cNvPr id="2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825458"/>
            <a:ext cx="8210195" cy="4492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803893"/>
            <a:ext cx="9144000" cy="5047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 Gates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855" y="790705"/>
            <a:ext cx="8892145" cy="5131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 Gates</a:t>
            </a:r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781664"/>
            <a:ext cx="9144000" cy="5294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 Gates</a:t>
            </a:r>
          </a:p>
        </p:txBody>
      </p:sp>
      <p:pic>
        <p:nvPicPr>
          <p:cNvPr id="2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320"/>
            <a:ext cx="9144000" cy="5233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 Gates</a:t>
            </a:r>
          </a:p>
        </p:txBody>
      </p:sp>
      <p:pic>
        <p:nvPicPr>
          <p:cNvPr id="2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4576"/>
            <a:ext cx="9144000" cy="5128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Shape 158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Overall Induction of Deep Learning Model</a:t>
            </a:r>
          </a:p>
        </p:txBody>
      </p:sp>
      <p:sp>
        <p:nvSpPr>
          <p:cNvPr id="159" name="Shape 159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309557" y="961596"/>
            <a:ext cx="9039198" cy="658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Deep learning is a class of machine learning algorithms that: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use a cascade of multiple layers of nonlinear processing units for feature extraction and transformation. Each successive layer uses the output from the previous layer as input.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learn in supervised (e.g., classification) and/or unsupervised (e.g., pattern analysis) manners.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learn multiple levels of representations that correspond to different levels of abstraction; the levels form a hierarchy of concepts.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ANN: </a:t>
            </a:r>
            <a:r>
              <a:rPr u="sng">
                <a:solidFill>
                  <a:srgbClr val="4575FD"/>
                </a:solidFill>
                <a:uFill>
                  <a:solidFill>
                    <a:srgbClr val="4575FD"/>
                  </a:solidFill>
                </a:uFill>
                <a:hlinkClick r:id="rId2" invalidUrl="" action="" tgtFrame="" tooltip="" history="1" highlightClick="0" endSnd="0"/>
              </a:rPr>
              <a:t>https://en.wikipedia.org/wiki/Artificial_neural_network</a:t>
            </a:r>
          </a:p>
          <a:p>
            <a:pPr/>
          </a:p>
          <a:p>
            <a:pPr/>
          </a:p>
          <a:p>
            <a:pPr/>
            <a:r>
              <a:t>Artificial neural networks (ANN) or connectionist systems are computing systems vaguely inspired by the biological neural networks that constitute animal brains.</a:t>
            </a:r>
          </a:p>
          <a:p>
            <a:pPr/>
          </a:p>
          <a:p>
            <a:pPr/>
            <a:r>
              <a:t>An ANN is based on a collection of connected units or nodes called artificial neurons, which loosely model the neurons in a biological brain. Each connection, like the synapses in a biological brain, can transmit a signal from one artificial neuron to another. An artificial neuron that receives a signal can process it and then signal additional artificial neurons connected to it.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6423" y="3416300"/>
            <a:ext cx="2290074" cy="2696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 Gates</a:t>
            </a:r>
          </a:p>
        </p:txBody>
      </p:sp>
      <p:pic>
        <p:nvPicPr>
          <p:cNvPr id="2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4576"/>
            <a:ext cx="9144000" cy="5128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Shape 2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 Use Case</a:t>
            </a:r>
          </a:p>
        </p:txBody>
      </p:sp>
      <p:sp>
        <p:nvSpPr>
          <p:cNvPr id="277" name="Shape 277"/>
          <p:cNvSpPr/>
          <p:nvPr/>
        </p:nvSpPr>
        <p:spPr>
          <a:xfrm>
            <a:off x="4356888" y="3284588"/>
            <a:ext cx="3423722" cy="1101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7157" indent="-187157">
              <a:buSzPct val="100000"/>
              <a:buAutoNum type="arabicPeriod" startAt="1"/>
            </a:pPr>
            <a:r>
              <a:t>Name Entity Recognition</a:t>
            </a:r>
          </a:p>
          <a:p>
            <a:pPr marL="187157" indent="-187157">
              <a:buSzPct val="100000"/>
              <a:buAutoNum type="arabicPeriod" startAt="1"/>
            </a:pPr>
            <a:r>
              <a:t>Text Classification (Category/Sensitive)</a:t>
            </a:r>
          </a:p>
          <a:p>
            <a:pPr marL="187157" indent="-187157">
              <a:buSzPct val="100000"/>
              <a:buAutoNum type="arabicPeriod" startAt="1"/>
            </a:pPr>
            <a:r>
              <a:t>Machine Translation</a:t>
            </a:r>
          </a:p>
          <a:p>
            <a:pPr marL="187157" indent="-187157">
              <a:buSzPct val="100000"/>
              <a:buAutoNum type="arabicPeriod" startAt="1"/>
            </a:pPr>
            <a:r>
              <a:t>Image to Text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Num" sz="quarter" idx="2"/>
          </p:nvPr>
        </p:nvSpPr>
        <p:spPr>
          <a:xfrm>
            <a:off x="168807" y="6597839"/>
            <a:ext cx="249432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Shape 164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The Structure of Deep Learning Model</a:t>
            </a:r>
          </a:p>
        </p:txBody>
      </p:sp>
      <p:sp>
        <p:nvSpPr>
          <p:cNvPr id="165" name="Shape 165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274901" y="4308475"/>
            <a:ext cx="9184641" cy="4149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Forward Propagation:The input X provides the initial information that then propagates to the hidden units at each layer and finally produce the output. The architecture of the network entails determining its depth, width, and </a:t>
            </a:r>
            <a:r>
              <a:rPr b="1"/>
              <a:t>activation</a:t>
            </a:r>
            <a:r>
              <a:t> functions used on each layer.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Calculate Loss: Measure the difference between the predicted output and real output. (Cross-Entropy, MSE,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etc )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Backward Propagation: Allows the information to go back from the cost backward through the network in order to compute the gradient.  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https://towardsdatascience.com/coding-neural-network-forward-propagation-and-backpropagtion-ccf8cf369f76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 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pic>
        <p:nvPicPr>
          <p:cNvPr id="1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178" y="716057"/>
            <a:ext cx="6457511" cy="3459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</a:t>
            </a:r>
          </a:p>
        </p:txBody>
      </p:sp>
      <p:pic>
        <p:nvPicPr>
          <p:cNvPr id="1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525" y="1844190"/>
            <a:ext cx="7864763" cy="3271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</a:t>
            </a:r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19" y="1414172"/>
            <a:ext cx="8917307" cy="446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6217" y="1935225"/>
            <a:ext cx="4145553" cy="1189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</a:t>
            </a:r>
          </a:p>
        </p:txBody>
      </p:sp>
      <p:pic>
        <p:nvPicPr>
          <p:cNvPr id="1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520" y="1028700"/>
            <a:ext cx="5747616" cy="4352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Forward Propagation and Loss Calculation</a:t>
            </a:r>
          </a:p>
        </p:txBody>
      </p:sp>
      <p:pic>
        <p:nvPicPr>
          <p:cNvPr id="18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7133"/>
            <a:ext cx="9144000" cy="5223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Backward Propagation</a:t>
            </a:r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825" y="888495"/>
            <a:ext cx="6748523" cy="5081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